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7" r:id="rId3"/>
    <p:sldId id="324" r:id="rId5"/>
    <p:sldId id="348" r:id="rId6"/>
    <p:sldId id="350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1" r:id="rId16"/>
    <p:sldId id="360" r:id="rId17"/>
    <p:sldId id="349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62" r:id="rId26"/>
    <p:sldId id="363" r:id="rId27"/>
    <p:sldId id="364" r:id="rId28"/>
    <p:sldId id="365" r:id="rId29"/>
    <p:sldId id="346" r:id="rId30"/>
  </p:sldIdLst>
  <p:sldSz cx="12192000" cy="6858000"/>
  <p:notesSz cx="7103745" cy="10234295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41"/>
    <a:srgbClr val="B2B2B2"/>
    <a:srgbClr val="202020"/>
    <a:srgbClr val="323232"/>
    <a:srgbClr val="CC3300"/>
    <a:srgbClr val="CC0000"/>
    <a:srgbClr val="FF3300"/>
    <a:srgbClr val="99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7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横纵轴</a:t>
            </a:r>
            <a:r>
              <a:rPr kumimoji="1" lang="zh-CN" altLang="en-US"/>
              <a:t>代表什么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2.png"/><Relationship Id="rId7" Type="http://schemas.openxmlformats.org/officeDocument/2006/relationships/tags" Target="../tags/tag33.xml"/><Relationship Id="rId6" Type="http://schemas.openxmlformats.org/officeDocument/2006/relationships/image" Target="../media/image31.png"/><Relationship Id="rId5" Type="http://schemas.openxmlformats.org/officeDocument/2006/relationships/tags" Target="../tags/tag3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31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6.png"/><Relationship Id="rId7" Type="http://schemas.openxmlformats.org/officeDocument/2006/relationships/tags" Target="../tags/tag37.xml"/><Relationship Id="rId6" Type="http://schemas.openxmlformats.org/officeDocument/2006/relationships/image" Target="../media/image35.png"/><Relationship Id="rId5" Type="http://schemas.openxmlformats.org/officeDocument/2006/relationships/tags" Target="../tags/tag36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tags" Target="../tags/tag35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0.png"/><Relationship Id="rId7" Type="http://schemas.openxmlformats.org/officeDocument/2006/relationships/tags" Target="../tags/tag41.xml"/><Relationship Id="rId6" Type="http://schemas.openxmlformats.org/officeDocument/2006/relationships/image" Target="../media/image39.png"/><Relationship Id="rId5" Type="http://schemas.openxmlformats.org/officeDocument/2006/relationships/tags" Target="../tags/tag40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39.xml"/><Relationship Id="rId10" Type="http://schemas.openxmlformats.org/officeDocument/2006/relationships/notesSlide" Target="../notesSlides/notesSlide12.xml"/><Relationship Id="rId1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4.png"/><Relationship Id="rId7" Type="http://schemas.openxmlformats.org/officeDocument/2006/relationships/tags" Target="../tags/tag45.xml"/><Relationship Id="rId6" Type="http://schemas.openxmlformats.org/officeDocument/2006/relationships/image" Target="../media/image43.png"/><Relationship Id="rId5" Type="http://schemas.openxmlformats.org/officeDocument/2006/relationships/tags" Target="../tags/tag44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43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tags" Target="../tags/tag47.xml"/><Relationship Id="rId2" Type="http://schemas.openxmlformats.org/officeDocument/2006/relationships/image" Target="../media/image45.png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tags" Target="../tags/tag5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51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tags" Target="../tags/tag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7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tags" Target="../tags/tag1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1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tags" Target="../tags/tag1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5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tags" Target="../tags/tag21.xml"/><Relationship Id="rId6" Type="http://schemas.openxmlformats.org/officeDocument/2006/relationships/image" Target="../media/image19.png"/><Relationship Id="rId5" Type="http://schemas.openxmlformats.org/officeDocument/2006/relationships/tags" Target="../tags/tag20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19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.png"/><Relationship Id="rId7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tags" Target="../tags/tag2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23.xml"/><Relationship Id="rId10" Type="http://schemas.openxmlformats.org/officeDocument/2006/relationships/notesSlide" Target="../notesSlides/notesSlide8.xml"/><Relationship Id="rId1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8.png"/><Relationship Id="rId7" Type="http://schemas.openxmlformats.org/officeDocument/2006/relationships/tags" Target="../tags/tag29.xml"/><Relationship Id="rId6" Type="http://schemas.openxmlformats.org/officeDocument/2006/relationships/image" Target="../media/image27.png"/><Relationship Id="rId5" Type="http://schemas.openxmlformats.org/officeDocument/2006/relationships/tags" Target="../tags/tag28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27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3730" y="2143760"/>
            <a:ext cx="58445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latin typeface="Times New Roman Regular" panose="02020603050405020304" charset="0"/>
                <a:cs typeface="Times New Roman Regular" panose="02020603050405020304" charset="0"/>
              </a:rPr>
              <a:t>Progress Report</a:t>
            </a:r>
            <a:endParaRPr lang="en-US" altLang="zh-CN" sz="6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0" y="458787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2024.3.5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Yida Zhang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0"/>
            <a:ext cx="4940300" cy="3441700"/>
          </a:xfrm>
          <a:prstGeom prst="rect">
            <a:avLst/>
          </a:prstGeom>
        </p:spPr>
      </p:pic>
      <p:pic>
        <p:nvPicPr>
          <p:cNvPr id="3" name="图片 2" descr="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698240"/>
            <a:ext cx="5105400" cy="330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280"/>
            <a:ext cx="5160010" cy="889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46"/>
          <a:stretch>
            <a:fillRect/>
          </a:stretch>
        </p:blipFill>
        <p:spPr>
          <a:xfrm>
            <a:off x="6096000" y="4637405"/>
            <a:ext cx="5150485" cy="1047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208280"/>
            <a:ext cx="4965700" cy="3302000"/>
          </a:xfrm>
          <a:prstGeom prst="rect">
            <a:avLst/>
          </a:prstGeom>
        </p:spPr>
      </p:pic>
      <p:pic>
        <p:nvPicPr>
          <p:cNvPr id="3" name="图片 2" descr="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3560445"/>
            <a:ext cx="5105400" cy="330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3" b="5636"/>
          <a:stretch>
            <a:fillRect/>
          </a:stretch>
        </p:blipFill>
        <p:spPr>
          <a:xfrm>
            <a:off x="6096000" y="1503045"/>
            <a:ext cx="3926840" cy="934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0" b="5822"/>
          <a:stretch>
            <a:fillRect/>
          </a:stretch>
        </p:blipFill>
        <p:spPr>
          <a:xfrm>
            <a:off x="6096000" y="4446270"/>
            <a:ext cx="4903470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" y="220980"/>
            <a:ext cx="5003800" cy="3289300"/>
          </a:xfrm>
          <a:prstGeom prst="rect">
            <a:avLst/>
          </a:prstGeom>
        </p:spPr>
      </p:pic>
      <p:pic>
        <p:nvPicPr>
          <p:cNvPr id="3" name="图片 2" descr="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" y="3635375"/>
            <a:ext cx="5080000" cy="3378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31"/>
          <a:stretch>
            <a:fillRect/>
          </a:stretch>
        </p:blipFill>
        <p:spPr>
          <a:xfrm>
            <a:off x="6096000" y="1544320"/>
            <a:ext cx="5708015" cy="871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3" b="6164"/>
          <a:stretch>
            <a:fillRect/>
          </a:stretch>
        </p:blipFill>
        <p:spPr>
          <a:xfrm>
            <a:off x="6096000" y="4415790"/>
            <a:ext cx="5708015" cy="10020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" y="190500"/>
            <a:ext cx="4940300" cy="3238500"/>
          </a:xfrm>
          <a:prstGeom prst="rect">
            <a:avLst/>
          </a:prstGeom>
        </p:spPr>
      </p:pic>
      <p:pic>
        <p:nvPicPr>
          <p:cNvPr id="3" name="图片 2" descr="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" y="3657600"/>
            <a:ext cx="4876800" cy="3200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2" b="5175"/>
          <a:stretch>
            <a:fillRect/>
          </a:stretch>
        </p:blipFill>
        <p:spPr>
          <a:xfrm>
            <a:off x="6096000" y="1454150"/>
            <a:ext cx="3718560" cy="9296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20" b="7528"/>
          <a:stretch>
            <a:fillRect/>
          </a:stretch>
        </p:blipFill>
        <p:spPr>
          <a:xfrm>
            <a:off x="6096000" y="4636770"/>
            <a:ext cx="4302125" cy="955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15900"/>
            <a:ext cx="4838700" cy="3213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5" b="4835"/>
          <a:stretch>
            <a:fillRect/>
          </a:stretch>
        </p:blipFill>
        <p:spPr>
          <a:xfrm>
            <a:off x="6096000" y="1508125"/>
            <a:ext cx="5146040" cy="9277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27330" y="263525"/>
            <a:ext cx="6010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</a:t>
            </a:r>
            <a:endParaRPr lang="en-US" altLang="zh-CN" sz="3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330" y="12407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Experiment Setup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935" y="2106930"/>
            <a:ext cx="44773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Select 5 right features in 50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Select 5 right features in 100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Select 5 right features in 500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Select 5 right features in 1000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22935" y="3964305"/>
            <a:ext cx="44773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Select 25 right features in 50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Select 50 right features in 100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Select 250 right features in 500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Select 500 right features in 1000 features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17335" y="2106930"/>
            <a:ext cx="46901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Model: Feature Selection Layer + MLP(4)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Learning Rate: 0.01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Optimizer: Adam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Function: Linear, Polynomial, Exponential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4097020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7330" y="263525"/>
            <a:ext cx="601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(5-50)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图片 4" descr="1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465"/>
            <a:ext cx="4097020" cy="2644140"/>
          </a:xfrm>
          <a:prstGeom prst="rect">
            <a:avLst/>
          </a:prstGeom>
        </p:spPr>
      </p:pic>
      <p:pic>
        <p:nvPicPr>
          <p:cNvPr id="6" name="图片 5" descr="1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775" y="1307465"/>
            <a:ext cx="3896995" cy="2495550"/>
          </a:xfrm>
          <a:prstGeom prst="rect">
            <a:avLst/>
          </a:prstGeom>
        </p:spPr>
      </p:pic>
      <p:pic>
        <p:nvPicPr>
          <p:cNvPr id="7" name="图片 6" descr="10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215" y="1307465"/>
            <a:ext cx="3751580" cy="2494915"/>
          </a:xfrm>
          <a:prstGeom prst="rect">
            <a:avLst/>
          </a:prstGeom>
        </p:spPr>
      </p:pic>
      <p:cxnSp>
        <p:nvCxnSpPr>
          <p:cNvPr id="10" name="直接连接符 9"/>
          <p:cNvCxnSpPr/>
          <p:nvPr>
            <p:custDataLst>
              <p:tags r:id="rId6"/>
            </p:custDataLst>
          </p:nvPr>
        </p:nvCxnSpPr>
        <p:spPr>
          <a:xfrm>
            <a:off x="8137525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图片 12" descr="截屏2024-02-29 19.19.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" y="4353560"/>
            <a:ext cx="3855085" cy="856615"/>
          </a:xfrm>
          <a:prstGeom prst="rect">
            <a:avLst/>
          </a:prstGeom>
        </p:spPr>
      </p:pic>
      <p:pic>
        <p:nvPicPr>
          <p:cNvPr id="14" name="图片 13" descr="截屏2024-02-29 19.24.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645" y="4451350"/>
            <a:ext cx="3945255" cy="758825"/>
          </a:xfrm>
          <a:prstGeom prst="rect">
            <a:avLst/>
          </a:prstGeom>
        </p:spPr>
      </p:pic>
      <p:pic>
        <p:nvPicPr>
          <p:cNvPr id="15" name="图片 14" descr="截屏2024-02-29 19.41.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5315" y="4312285"/>
            <a:ext cx="3945890" cy="8978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4097020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7330" y="263525"/>
            <a:ext cx="601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(5-100)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8137525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截屏2024-02-29 19.48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" y="4269740"/>
            <a:ext cx="3839845" cy="858520"/>
          </a:xfrm>
          <a:prstGeom prst="rect">
            <a:avLst/>
          </a:prstGeom>
        </p:spPr>
      </p:pic>
      <p:pic>
        <p:nvPicPr>
          <p:cNvPr id="3" name="图片 2" descr="截屏2024-02-29 21.06.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860" y="4269740"/>
            <a:ext cx="3764915" cy="795020"/>
          </a:xfrm>
          <a:prstGeom prst="rect">
            <a:avLst/>
          </a:prstGeom>
        </p:spPr>
      </p:pic>
      <p:pic>
        <p:nvPicPr>
          <p:cNvPr id="8" name="图片 7" descr="截屏2024-02-29 21.48.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4206240"/>
            <a:ext cx="3764915" cy="858520"/>
          </a:xfrm>
          <a:prstGeom prst="rect">
            <a:avLst/>
          </a:prstGeom>
        </p:spPr>
      </p:pic>
      <p:pic>
        <p:nvPicPr>
          <p:cNvPr id="11" name="图片 10" descr="10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35" y="1244600"/>
            <a:ext cx="3695065" cy="2470150"/>
          </a:xfrm>
          <a:prstGeom prst="rect">
            <a:avLst/>
          </a:prstGeom>
        </p:spPr>
      </p:pic>
      <p:pic>
        <p:nvPicPr>
          <p:cNvPr id="12" name="图片 11" descr="10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935" y="1244600"/>
            <a:ext cx="3912870" cy="2503805"/>
          </a:xfrm>
          <a:prstGeom prst="rect">
            <a:avLst/>
          </a:prstGeom>
        </p:spPr>
      </p:pic>
      <p:pic>
        <p:nvPicPr>
          <p:cNvPr id="13" name="图片 12" descr="10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3245" y="1224280"/>
            <a:ext cx="3963670" cy="2582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4097020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7330" y="263525"/>
            <a:ext cx="601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(5-500)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8137525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截屏2024-02-29 21.55.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" y="4159885"/>
            <a:ext cx="3852545" cy="743585"/>
          </a:xfrm>
          <a:prstGeom prst="rect">
            <a:avLst/>
          </a:prstGeom>
        </p:spPr>
      </p:pic>
      <p:pic>
        <p:nvPicPr>
          <p:cNvPr id="3" name="图片 2" descr="截屏2024-02-29 22.01.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070" y="4159885"/>
            <a:ext cx="3749040" cy="714375"/>
          </a:xfrm>
          <a:prstGeom prst="rect">
            <a:avLst/>
          </a:prstGeom>
        </p:spPr>
      </p:pic>
      <p:pic>
        <p:nvPicPr>
          <p:cNvPr id="5" name="图片 4" descr="截屏2024-02-29 22.08.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560" y="4159885"/>
            <a:ext cx="3749040" cy="695960"/>
          </a:xfrm>
          <a:prstGeom prst="rect">
            <a:avLst/>
          </a:prstGeom>
        </p:spPr>
      </p:pic>
      <p:pic>
        <p:nvPicPr>
          <p:cNvPr id="6" name="图片 5" descr="10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410" y="1420495"/>
            <a:ext cx="3940810" cy="2564765"/>
          </a:xfrm>
          <a:prstGeom prst="rect">
            <a:avLst/>
          </a:prstGeom>
        </p:spPr>
      </p:pic>
      <p:pic>
        <p:nvPicPr>
          <p:cNvPr id="7" name="图片 6" descr="10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270" y="1420495"/>
            <a:ext cx="3918585" cy="2592705"/>
          </a:xfrm>
          <a:prstGeom prst="rect">
            <a:avLst/>
          </a:prstGeom>
        </p:spPr>
      </p:pic>
      <p:pic>
        <p:nvPicPr>
          <p:cNvPr id="8" name="图片 7" descr="10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" y="1420495"/>
            <a:ext cx="390398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4097020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7330" y="263525"/>
            <a:ext cx="601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(5-1000)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8137525" y="802005"/>
            <a:ext cx="0" cy="584263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截屏2024-02-29 22.21.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" y="4140835"/>
            <a:ext cx="3807460" cy="741045"/>
          </a:xfrm>
          <a:prstGeom prst="rect">
            <a:avLst/>
          </a:prstGeom>
        </p:spPr>
      </p:pic>
      <p:pic>
        <p:nvPicPr>
          <p:cNvPr id="3" name="图片 2" descr="截屏2024-03-01 13.27.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570" y="4140835"/>
            <a:ext cx="3875405" cy="741680"/>
          </a:xfrm>
          <a:prstGeom prst="rect">
            <a:avLst/>
          </a:prstGeom>
        </p:spPr>
      </p:pic>
      <p:pic>
        <p:nvPicPr>
          <p:cNvPr id="5" name="图片 4" descr="截屏2024-03-01 13.46.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075" y="4041775"/>
            <a:ext cx="3875405" cy="767080"/>
          </a:xfrm>
          <a:prstGeom prst="rect">
            <a:avLst/>
          </a:prstGeom>
        </p:spPr>
      </p:pic>
      <p:pic>
        <p:nvPicPr>
          <p:cNvPr id="6" name="图片 5" descr="10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5" y="1390015"/>
            <a:ext cx="3831590" cy="2545080"/>
          </a:xfrm>
          <a:prstGeom prst="rect">
            <a:avLst/>
          </a:prstGeom>
        </p:spPr>
      </p:pic>
      <p:pic>
        <p:nvPicPr>
          <p:cNvPr id="7" name="图片 6" descr="10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325" y="1468755"/>
            <a:ext cx="3695700" cy="2466975"/>
          </a:xfrm>
          <a:prstGeom prst="rect">
            <a:avLst/>
          </a:prstGeom>
        </p:spPr>
      </p:pic>
      <p:pic>
        <p:nvPicPr>
          <p:cNvPr id="8" name="图片 7" descr="10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5960" y="1544955"/>
            <a:ext cx="3481705" cy="23183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27330" y="263525"/>
            <a:ext cx="6010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 Regular" panose="02020603050405020304" charset="0"/>
                <a:cs typeface="Times New Roman Regular" panose="02020603050405020304" charset="0"/>
              </a:rPr>
              <a:t>Outline</a:t>
            </a:r>
            <a:endParaRPr lang="en-US" altLang="zh-CN" sz="4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3085" y="1344295"/>
            <a:ext cx="6445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</a:rPr>
              <a:t>Feature Selection Layer Experiments</a:t>
            </a:r>
            <a:endParaRPr lang="en-US" altLang="zh-CN" sz="28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8840" y="1943100"/>
            <a:ext cx="7539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Plot prediction trend of selected features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Test on the large-scale dataset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Test on the SCG features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53085" y="3305175"/>
            <a:ext cx="6445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</a:rPr>
              <a:t>Hypertension Classification</a:t>
            </a:r>
            <a:endParaRPr lang="en-US" altLang="zh-CN" sz="28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878840" y="3990340"/>
            <a:ext cx="7539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2/3/4/8-class classification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VTCN regression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Possible method to improve the accuracy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4097020" y="802005"/>
            <a:ext cx="0" cy="255778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7330" y="263525"/>
            <a:ext cx="601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(25-50)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8137525" y="802005"/>
            <a:ext cx="0" cy="248221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多选1个，少选两个，少选的o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785" y="4663440"/>
            <a:ext cx="7988935" cy="919480"/>
          </a:xfrm>
          <a:prstGeom prst="rect">
            <a:avLst/>
          </a:prstGeom>
        </p:spPr>
      </p:pic>
      <p:pic>
        <p:nvPicPr>
          <p:cNvPr id="3" name="图片 2" descr="截屏2024-03-01 14.06.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085" y="3585845"/>
            <a:ext cx="8301990" cy="929640"/>
          </a:xfrm>
          <a:prstGeom prst="rect">
            <a:avLst/>
          </a:prstGeom>
        </p:spPr>
      </p:pic>
      <p:pic>
        <p:nvPicPr>
          <p:cNvPr id="5" name="图片 4" descr="少选1个，o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085" y="5742940"/>
            <a:ext cx="8288655" cy="950595"/>
          </a:xfrm>
          <a:prstGeom prst="rect">
            <a:avLst/>
          </a:prstGeom>
        </p:spPr>
      </p:pic>
      <p:pic>
        <p:nvPicPr>
          <p:cNvPr id="6" name="图片 5" descr="10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" y="932815"/>
            <a:ext cx="3974465" cy="2653030"/>
          </a:xfrm>
          <a:prstGeom prst="rect">
            <a:avLst/>
          </a:prstGeom>
        </p:spPr>
      </p:pic>
      <p:pic>
        <p:nvPicPr>
          <p:cNvPr id="7" name="图片 6" descr="10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20" y="1093470"/>
            <a:ext cx="3783330" cy="2457450"/>
          </a:xfrm>
          <a:prstGeom prst="rect">
            <a:avLst/>
          </a:prstGeom>
        </p:spPr>
      </p:pic>
      <p:pic>
        <p:nvPicPr>
          <p:cNvPr id="8" name="图片 7" descr="10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1093470"/>
            <a:ext cx="3673475" cy="23660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4097020" y="802005"/>
            <a:ext cx="0" cy="235712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27330" y="263525"/>
            <a:ext cx="601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(50-100)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8137525" y="802005"/>
            <a:ext cx="0" cy="2294255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 descr="多选1个，少选7个，7个都是小系数，但有0.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665" y="4722495"/>
            <a:ext cx="6437630" cy="1017905"/>
          </a:xfrm>
          <a:prstGeom prst="rect">
            <a:avLst/>
          </a:prstGeom>
        </p:spPr>
      </p:pic>
      <p:pic>
        <p:nvPicPr>
          <p:cNvPr id="3" name="图片 2" descr="多选4个，少选4个，o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665" y="3562350"/>
            <a:ext cx="6348095" cy="1153160"/>
          </a:xfrm>
          <a:prstGeom prst="rect">
            <a:avLst/>
          </a:prstGeom>
        </p:spPr>
      </p:pic>
      <p:pic>
        <p:nvPicPr>
          <p:cNvPr id="5" name="图片 4" descr="少选8个，有0.1，只有一个是真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665" y="5825490"/>
            <a:ext cx="6436995" cy="1032510"/>
          </a:xfrm>
          <a:prstGeom prst="rect">
            <a:avLst/>
          </a:prstGeom>
        </p:spPr>
      </p:pic>
      <p:pic>
        <p:nvPicPr>
          <p:cNvPr id="7" name="图片 6" descr="10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02005"/>
            <a:ext cx="4076700" cy="2760345"/>
          </a:xfrm>
          <a:prstGeom prst="rect">
            <a:avLst/>
          </a:prstGeom>
        </p:spPr>
      </p:pic>
      <p:pic>
        <p:nvPicPr>
          <p:cNvPr id="8" name="图片 7" descr="10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2615" y="802005"/>
            <a:ext cx="3842385" cy="2554605"/>
          </a:xfrm>
          <a:prstGeom prst="rect">
            <a:avLst/>
          </a:prstGeom>
        </p:spPr>
      </p:pic>
      <p:pic>
        <p:nvPicPr>
          <p:cNvPr id="11" name="图片 10" descr="10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050" y="802005"/>
            <a:ext cx="3842385" cy="25546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27330" y="263525"/>
            <a:ext cx="9119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Test on the large-scale dataset (150-500, 500-1000)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2" name="图片 1" descr="截屏2024-03-01 22.06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2010"/>
            <a:ext cx="5800090" cy="3444875"/>
          </a:xfrm>
          <a:prstGeom prst="rect">
            <a:avLst/>
          </a:prstGeom>
        </p:spPr>
      </p:pic>
      <p:pic>
        <p:nvPicPr>
          <p:cNvPr id="5" name="图片 4" descr="18resultanalys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090" y="3429000"/>
            <a:ext cx="6369050" cy="3397885"/>
          </a:xfrm>
          <a:prstGeom prst="rect">
            <a:avLst/>
          </a:prstGeom>
        </p:spPr>
      </p:pic>
      <p:pic>
        <p:nvPicPr>
          <p:cNvPr id="6" name="图片 5" descr="10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65" y="809625"/>
            <a:ext cx="3590290" cy="2329815"/>
          </a:xfrm>
          <a:prstGeom prst="rect">
            <a:avLst/>
          </a:prstGeom>
        </p:spPr>
      </p:pic>
      <p:pic>
        <p:nvPicPr>
          <p:cNvPr id="7" name="图片 6" descr="10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445" y="809625"/>
            <a:ext cx="3925570" cy="2486660"/>
          </a:xfrm>
          <a:prstGeom prst="rect">
            <a:avLst/>
          </a:prstGeom>
        </p:spPr>
      </p:pic>
      <p:pic>
        <p:nvPicPr>
          <p:cNvPr id="8" name="图片 7" descr="1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" y="723900"/>
            <a:ext cx="3841115" cy="24707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6545" y="2882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 Regular" panose="02020603050405020304" charset="0"/>
                <a:cs typeface="Times New Roman Regular" panose="02020603050405020304" charset="0"/>
              </a:rPr>
              <a:t>Conclusion</a:t>
            </a:r>
            <a:endParaRPr lang="en-US" altLang="zh-CN" sz="32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545" y="2393950"/>
            <a:ext cx="97669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Feature Selection Layer can work on the situation that: 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select small number of features among big number of features.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It can’t select big number of features.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4480" y="2755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Test on the TSFEL features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3" name="图片 2" descr="tsf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25" y="5199380"/>
            <a:ext cx="6360160" cy="886460"/>
          </a:xfrm>
          <a:prstGeom prst="rect">
            <a:avLst/>
          </a:prstGeom>
        </p:spPr>
      </p:pic>
      <p:pic>
        <p:nvPicPr>
          <p:cNvPr id="4" name="图片 3" descr="tsfel_plot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2766695" y="1147445"/>
            <a:ext cx="6096000" cy="39611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425" y="3022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2/3/4/8-class classification</a:t>
            </a:r>
            <a:endParaRPr lang="en-US" altLang="zh-CN" sz="28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38530" y="2381250"/>
          <a:ext cx="9461500" cy="209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300"/>
                <a:gridCol w="1892300"/>
                <a:gridCol w="1892300"/>
                <a:gridCol w="1892300"/>
                <a:gridCol w="1892300"/>
              </a:tblGrid>
              <a:tr h="69850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98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Accuracy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0.773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0.457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0.285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0.143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985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F1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0.823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0.497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0.170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0.094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7990" y="29019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VTCN regression</a:t>
            </a:r>
            <a:endParaRPr lang="en-US" altLang="zh-CN" sz="2800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  <p:pic>
        <p:nvPicPr>
          <p:cNvPr id="3" name="图片 2" descr="tcn_regression_real_da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990" y="1609090"/>
            <a:ext cx="5143500" cy="3263900"/>
          </a:xfrm>
          <a:prstGeom prst="rect">
            <a:avLst/>
          </a:prstGeom>
        </p:spPr>
      </p:pic>
      <p:pic>
        <p:nvPicPr>
          <p:cNvPr id="4" name="图片 3" descr="tcn_regression_synthetic_da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90" y="1609090"/>
            <a:ext cx="5003800" cy="3263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9185" y="50895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Hypertension Classification Dataset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269480" y="50895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Synthetic SCG Dataset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62560" y="1492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  <a:cs typeface="Times New Roman" panose="02020603050405020304" charset="0"/>
              </a:rPr>
              <a:t>Questions:</a:t>
            </a:r>
            <a:endParaRPr lang="en-US" alt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8925" y="2506980"/>
            <a:ext cx="9074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1. Does the feature selection layer meet the common requirements? 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2. Why 2-class classification’s accuracy is only 77%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4" b="62901"/>
          <a:stretch>
            <a:fillRect/>
          </a:stretch>
        </p:blipFill>
        <p:spPr>
          <a:xfrm>
            <a:off x="6096000" y="1470660"/>
            <a:ext cx="3866515" cy="1035685"/>
          </a:xfrm>
          <a:prstGeom prst="rect">
            <a:avLst/>
          </a:prstGeom>
        </p:spPr>
      </p:pic>
      <p:pic>
        <p:nvPicPr>
          <p:cNvPr id="7" name="图片 6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241300"/>
            <a:ext cx="4838700" cy="31877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7" b="3926"/>
          <a:stretch>
            <a:fillRect/>
          </a:stretch>
        </p:blipFill>
        <p:spPr>
          <a:xfrm>
            <a:off x="6096000" y="4514215"/>
            <a:ext cx="4113530" cy="1035685"/>
          </a:xfrm>
          <a:prstGeom prst="rect">
            <a:avLst/>
          </a:prstGeom>
        </p:spPr>
      </p:pic>
      <p:pic>
        <p:nvPicPr>
          <p:cNvPr id="10" name="图片 9" descr="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0" y="3591560"/>
            <a:ext cx="48768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" y="165100"/>
            <a:ext cx="4914900" cy="3263900"/>
          </a:xfrm>
          <a:prstGeom prst="rect">
            <a:avLst/>
          </a:prstGeom>
        </p:spPr>
      </p:pic>
      <p:pic>
        <p:nvPicPr>
          <p:cNvPr id="3" name="图片 2" descr="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5" y="3619500"/>
            <a:ext cx="4927600" cy="3238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2" b="59158"/>
          <a:stretch>
            <a:fillRect/>
          </a:stretch>
        </p:blipFill>
        <p:spPr>
          <a:xfrm>
            <a:off x="6096000" y="1527175"/>
            <a:ext cx="4096385" cy="96456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34" b="2140"/>
          <a:stretch>
            <a:fillRect/>
          </a:stretch>
        </p:blipFill>
        <p:spPr>
          <a:xfrm>
            <a:off x="6096000" y="4528185"/>
            <a:ext cx="4598670" cy="925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190500"/>
            <a:ext cx="5029200" cy="3238500"/>
          </a:xfrm>
          <a:prstGeom prst="rect">
            <a:avLst/>
          </a:prstGeom>
        </p:spPr>
      </p:pic>
      <p:pic>
        <p:nvPicPr>
          <p:cNvPr id="3" name="图片 2" descr="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5" y="3644900"/>
            <a:ext cx="5029200" cy="32131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72115"/>
          <a:stretch>
            <a:fillRect/>
          </a:stretch>
        </p:blipFill>
        <p:spPr>
          <a:xfrm>
            <a:off x="6096000" y="1375410"/>
            <a:ext cx="5053330" cy="86931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62" b="25060"/>
          <a:stretch>
            <a:fillRect/>
          </a:stretch>
        </p:blipFill>
        <p:spPr>
          <a:xfrm>
            <a:off x="6096000" y="4763770"/>
            <a:ext cx="4025265" cy="974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" y="177800"/>
            <a:ext cx="4889500" cy="3251200"/>
          </a:xfrm>
          <a:prstGeom prst="rect">
            <a:avLst/>
          </a:prstGeom>
        </p:spPr>
      </p:pic>
      <p:pic>
        <p:nvPicPr>
          <p:cNvPr id="3" name="图片 2" descr="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" y="3619500"/>
            <a:ext cx="4940300" cy="32385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3350"/>
            <a:ext cx="4059555" cy="106299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3"/>
          <a:stretch>
            <a:fillRect/>
          </a:stretch>
        </p:blipFill>
        <p:spPr>
          <a:xfrm>
            <a:off x="6096000" y="4364355"/>
            <a:ext cx="5608955" cy="1062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" y="112395"/>
            <a:ext cx="4927600" cy="3238500"/>
          </a:xfrm>
          <a:prstGeom prst="rect">
            <a:avLst/>
          </a:prstGeom>
        </p:spPr>
      </p:pic>
      <p:pic>
        <p:nvPicPr>
          <p:cNvPr id="3" name="图片 2" descr="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" y="3585210"/>
            <a:ext cx="5054600" cy="33655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37" b="3150"/>
          <a:stretch>
            <a:fillRect/>
          </a:stretch>
        </p:blipFill>
        <p:spPr>
          <a:xfrm>
            <a:off x="6096000" y="1422400"/>
            <a:ext cx="4664710" cy="9556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67"/>
          <a:stretch>
            <a:fillRect/>
          </a:stretch>
        </p:blipFill>
        <p:spPr>
          <a:xfrm>
            <a:off x="6096000" y="4504055"/>
            <a:ext cx="5336540" cy="955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" y="139700"/>
            <a:ext cx="5041900" cy="3289300"/>
          </a:xfrm>
          <a:prstGeom prst="rect">
            <a:avLst/>
          </a:prstGeom>
        </p:spPr>
      </p:pic>
      <p:pic>
        <p:nvPicPr>
          <p:cNvPr id="3" name="图片 2" descr="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" y="3573145"/>
            <a:ext cx="5003800" cy="330200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8" b="3276"/>
          <a:stretch>
            <a:fillRect/>
          </a:stretch>
        </p:blipFill>
        <p:spPr>
          <a:xfrm>
            <a:off x="6096000" y="1400175"/>
            <a:ext cx="3562985" cy="93091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86" b="4904"/>
          <a:stretch>
            <a:fillRect/>
          </a:stretch>
        </p:blipFill>
        <p:spPr>
          <a:xfrm>
            <a:off x="6096000" y="4531995"/>
            <a:ext cx="4351655" cy="1017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-3175" y="3510280"/>
            <a:ext cx="12123420" cy="0"/>
          </a:xfrm>
          <a:prstGeom prst="line">
            <a:avLst/>
          </a:prstGeom>
          <a:ln w="28575" cap="flat" cmpd="dbl">
            <a:solidFill>
              <a:srgbClr val="202020"/>
            </a:solidFill>
            <a:prstDash val="dash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096000" y="43815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Label: Blue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rgbClr val="FF8D41"/>
                </a:solidFill>
              </a:rPr>
              <a:t>Prediction: Orange</a:t>
            </a:r>
            <a:endParaRPr lang="en-US" altLang="zh-CN">
              <a:solidFill>
                <a:srgbClr val="FF8D41"/>
              </a:solidFill>
            </a:endParaRPr>
          </a:p>
        </p:txBody>
      </p:sp>
      <p:pic>
        <p:nvPicPr>
          <p:cNvPr id="2" name="图片 1" descr="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90" y="43815"/>
            <a:ext cx="4902200" cy="3378200"/>
          </a:xfrm>
          <a:prstGeom prst="rect">
            <a:avLst/>
          </a:prstGeom>
        </p:spPr>
      </p:pic>
      <p:pic>
        <p:nvPicPr>
          <p:cNvPr id="3" name="图片 2" descr="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3657600"/>
            <a:ext cx="5219700" cy="320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4765"/>
            <a:ext cx="4723765" cy="1035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78655"/>
            <a:ext cx="5408295" cy="1035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TABLE_ENDDRAG_ORIGIN_RECT" val="745*165"/>
  <p:tag name="TABLE_ENDDRAG_RECT" val="132*180*745*165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commondata" val="eyJoZGlkIjoiMWRlNDUxNmQzODRiOGZjNzNhZTdkYzIyMjMxZTcyYmY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</Words>
  <Application>WPS 演示</Application>
  <PresentationFormat>宽屏</PresentationFormat>
  <Paragraphs>139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Times New Roman Regular</vt:lpstr>
      <vt:lpstr>Wingdings</vt:lpstr>
      <vt:lpstr>Times New Roman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darcy</cp:lastModifiedBy>
  <cp:revision>114</cp:revision>
  <dcterms:created xsi:type="dcterms:W3CDTF">2024-03-05T13:57:03Z</dcterms:created>
  <dcterms:modified xsi:type="dcterms:W3CDTF">2024-03-05T13:57:03Z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6D3FFEFB3F4B46D1A3E341B4E47BE3F7_13</vt:lpwstr>
  </property>
</Properties>
</file>